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10287000" cx="18288000"/>
  <p:notesSz cx="6858000" cy="9144000"/>
  <p:embeddedFontLst>
    <p:embeddedFont>
      <p:font typeface="IBM Plex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3" roundtripDataSignature="AMtx7mibfLpPFG/y2yC2zhj7BPNSaVzs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1B0D0B-CD18-4D37-9A8C-292E1457D6D4}">
  <a:tblStyle styleId="{C61B0D0B-CD18-4D37-9A8C-292E1457D6D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bold.fntdata"/><Relationship Id="rId11" Type="http://schemas.openxmlformats.org/officeDocument/2006/relationships/slide" Target="slides/slide5.xml"/><Relationship Id="rId22" Type="http://schemas.openxmlformats.org/officeDocument/2006/relationships/font" Target="fonts/IBMPlexSans-boldItalic.fntdata"/><Relationship Id="rId10" Type="http://schemas.openxmlformats.org/officeDocument/2006/relationships/slide" Target="slides/slide4.xml"/><Relationship Id="rId21" Type="http://schemas.openxmlformats.org/officeDocument/2006/relationships/font" Target="fonts/IBMPlex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IBMPlexSans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4c3c22c49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4c3c22c494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gif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33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gif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15.png"/><Relationship Id="rId7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Relationship Id="rId5" Type="http://schemas.openxmlformats.org/officeDocument/2006/relationships/image" Target="../media/image17.png"/><Relationship Id="rId6" Type="http://schemas.openxmlformats.org/officeDocument/2006/relationships/image" Target="../media/image28.png"/><Relationship Id="rId7" Type="http://schemas.openxmlformats.org/officeDocument/2006/relationships/image" Target="../media/image36.png"/><Relationship Id="rId8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0A29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ridge over a body of water with a national geographic logo on the bottom (proporcionado por Tenor)" id="84" name="Google Shape;84;p1"/>
          <p:cNvPicPr preferRelativeResize="0"/>
          <p:nvPr/>
        </p:nvPicPr>
        <p:blipFill rotWithShape="1">
          <a:blip r:embed="rId3">
            <a:alphaModFix/>
          </a:blip>
          <a:srcRect b="2629" l="-7990" r="7990" t="-2630"/>
          <a:stretch/>
        </p:blipFill>
        <p:spPr>
          <a:xfrm>
            <a:off x="2791875" y="-171737"/>
            <a:ext cx="18288000" cy="1028241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3677550" y="-171725"/>
            <a:ext cx="14607540" cy="10467023"/>
          </a:xfrm>
          <a:custGeom>
            <a:rect b="b" l="l" r="r" t="t"/>
            <a:pathLst>
              <a:path extrusionOk="0"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 rot="2827716">
            <a:off x="-3526250" y="4635258"/>
            <a:ext cx="10847562" cy="8756941"/>
          </a:xfrm>
          <a:custGeom>
            <a:rect b="b" l="l" r="r" t="t"/>
            <a:pathLst>
              <a:path extrusionOk="0" h="8761515" w="10853228">
                <a:moveTo>
                  <a:pt x="0" y="0"/>
                </a:moveTo>
                <a:lnTo>
                  <a:pt x="10853228" y="0"/>
                </a:lnTo>
                <a:lnTo>
                  <a:pt x="10853228" y="8761515"/>
                </a:lnTo>
                <a:lnTo>
                  <a:pt x="0" y="87615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 rot="1720742">
            <a:off x="9403881" y="-4441595"/>
            <a:ext cx="10855432" cy="8763295"/>
          </a:xfrm>
          <a:custGeom>
            <a:rect b="b" l="l" r="r" t="t"/>
            <a:pathLst>
              <a:path extrusionOk="0" h="8761515" w="10853228">
                <a:moveTo>
                  <a:pt x="0" y="0"/>
                </a:moveTo>
                <a:lnTo>
                  <a:pt x="10853227" y="0"/>
                </a:lnTo>
                <a:lnTo>
                  <a:pt x="10853227" y="8761515"/>
                </a:lnTo>
                <a:lnTo>
                  <a:pt x="0" y="87615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8" name="Google Shape;88;p1"/>
          <p:cNvGrpSpPr/>
          <p:nvPr/>
        </p:nvGrpSpPr>
        <p:grpSpPr>
          <a:xfrm>
            <a:off x="3479677" y="3755846"/>
            <a:ext cx="14136750" cy="3294842"/>
            <a:chOff x="0" y="-57150"/>
            <a:chExt cx="18849000" cy="4393122"/>
          </a:xfrm>
        </p:grpSpPr>
        <p:sp>
          <p:nvSpPr>
            <p:cNvPr id="89" name="Google Shape;89;p1"/>
            <p:cNvSpPr txBox="1"/>
            <p:nvPr/>
          </p:nvSpPr>
          <p:spPr>
            <a:xfrm>
              <a:off x="0" y="-57150"/>
              <a:ext cx="188490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Presentación del Proyecto</a:t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3597072"/>
              <a:ext cx="18849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Desarrollado por: Catalina Contreras y </a:t>
              </a:r>
              <a:r>
                <a:rPr lang="en-US" sz="36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Cristóbal</a:t>
              </a:r>
              <a:r>
                <a:rPr b="0" i="0" lang="en-US" sz="3600" u="none" cap="none" strike="noStrik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Villagra</a:t>
              </a:r>
              <a:endParaRPr/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0" y="777765"/>
              <a:ext cx="18849000" cy="246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9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26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“SAFETRACK”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0A29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"/>
          <p:cNvSpPr/>
          <p:nvPr/>
        </p:nvSpPr>
        <p:spPr>
          <a:xfrm rot="-3545119">
            <a:off x="13604405" y="5326250"/>
            <a:ext cx="9367190" cy="6335626"/>
          </a:xfrm>
          <a:custGeom>
            <a:rect b="b" l="l" r="r" t="t"/>
            <a:pathLst>
              <a:path extrusionOk="0"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9"/>
          <p:cNvSpPr/>
          <p:nvPr/>
        </p:nvSpPr>
        <p:spPr>
          <a:xfrm rot="6272769">
            <a:off x="3789676" y="-6005800"/>
            <a:ext cx="6996349" cy="8370428"/>
          </a:xfrm>
          <a:custGeom>
            <a:rect b="b" l="l" r="r" t="t"/>
            <a:pathLst>
              <a:path extrusionOk="0"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02959" t="-90570"/>
            </a:stretch>
          </a:blipFill>
          <a:ln>
            <a:noFill/>
          </a:ln>
        </p:spPr>
      </p:sp>
      <p:sp>
        <p:nvSpPr>
          <p:cNvPr id="220" name="Google Shape;220;p9"/>
          <p:cNvSpPr/>
          <p:nvPr/>
        </p:nvSpPr>
        <p:spPr>
          <a:xfrm>
            <a:off x="1028700" y="2848352"/>
            <a:ext cx="5391242" cy="4071167"/>
          </a:xfrm>
          <a:custGeom>
            <a:rect b="b" l="l" r="r" t="t"/>
            <a:pathLst>
              <a:path extrusionOk="0" h="4071167" w="5391242">
                <a:moveTo>
                  <a:pt x="0" y="0"/>
                </a:moveTo>
                <a:lnTo>
                  <a:pt x="5391242" y="0"/>
                </a:lnTo>
                <a:lnTo>
                  <a:pt x="5391242" y="4071166"/>
                </a:lnTo>
                <a:lnTo>
                  <a:pt x="0" y="40711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443" l="0" r="0" t="0"/>
            </a:stretch>
          </a:blipFill>
          <a:ln>
            <a:noFill/>
          </a:ln>
        </p:spPr>
      </p:sp>
      <p:sp>
        <p:nvSpPr>
          <p:cNvPr id="221" name="Google Shape;221;p9"/>
          <p:cNvSpPr/>
          <p:nvPr/>
        </p:nvSpPr>
        <p:spPr>
          <a:xfrm>
            <a:off x="11863308" y="2875040"/>
            <a:ext cx="5291235" cy="4044478"/>
          </a:xfrm>
          <a:custGeom>
            <a:rect b="b" l="l" r="r" t="t"/>
            <a:pathLst>
              <a:path extrusionOk="0" h="4044478" w="5291235">
                <a:moveTo>
                  <a:pt x="0" y="0"/>
                </a:moveTo>
                <a:lnTo>
                  <a:pt x="5291234" y="0"/>
                </a:lnTo>
                <a:lnTo>
                  <a:pt x="5291234" y="4044478"/>
                </a:lnTo>
                <a:lnTo>
                  <a:pt x="0" y="40444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9"/>
          <p:cNvSpPr/>
          <p:nvPr/>
        </p:nvSpPr>
        <p:spPr>
          <a:xfrm>
            <a:off x="6419942" y="5857066"/>
            <a:ext cx="5467776" cy="4181240"/>
          </a:xfrm>
          <a:custGeom>
            <a:rect b="b" l="l" r="r" t="t"/>
            <a:pathLst>
              <a:path extrusionOk="0" h="4181240" w="5467776">
                <a:moveTo>
                  <a:pt x="0" y="0"/>
                </a:moveTo>
                <a:lnTo>
                  <a:pt x="5467776" y="0"/>
                </a:lnTo>
                <a:lnTo>
                  <a:pt x="5467776" y="4181240"/>
                </a:lnTo>
                <a:lnTo>
                  <a:pt x="0" y="4181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9147" l="-41411" r="-37463" t="-17456"/>
            </a:stretch>
          </a:blipFill>
          <a:ln>
            <a:noFill/>
          </a:ln>
        </p:spPr>
      </p:sp>
      <p:grpSp>
        <p:nvGrpSpPr>
          <p:cNvPr id="223" name="Google Shape;223;p9"/>
          <p:cNvGrpSpPr/>
          <p:nvPr/>
        </p:nvGrpSpPr>
        <p:grpSpPr>
          <a:xfrm>
            <a:off x="6710442" y="1445052"/>
            <a:ext cx="4867115" cy="2271761"/>
            <a:chOff x="0" y="-95250"/>
            <a:chExt cx="6489487" cy="3029014"/>
          </a:xfrm>
        </p:grpSpPr>
        <p:sp>
          <p:nvSpPr>
            <p:cNvPr id="224" name="Google Shape;224;p9"/>
            <p:cNvSpPr txBox="1"/>
            <p:nvPr/>
          </p:nvSpPr>
          <p:spPr>
            <a:xfrm>
              <a:off x="0" y="-95250"/>
              <a:ext cx="6489487" cy="1809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4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Layouts</a:t>
              </a:r>
              <a:endParaRPr/>
            </a:p>
          </p:txBody>
        </p:sp>
        <p:sp>
          <p:nvSpPr>
            <p:cNvPr id="225" name="Google Shape;225;p9"/>
            <p:cNvSpPr txBox="1"/>
            <p:nvPr/>
          </p:nvSpPr>
          <p:spPr>
            <a:xfrm>
              <a:off x="0" y="2408619"/>
              <a:ext cx="6489487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0A29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0"/>
          <p:cNvGrpSpPr/>
          <p:nvPr/>
        </p:nvGrpSpPr>
        <p:grpSpPr>
          <a:xfrm>
            <a:off x="5818503" y="2002415"/>
            <a:ext cx="6650993" cy="2640855"/>
            <a:chOff x="0" y="-66675"/>
            <a:chExt cx="8867991" cy="3521139"/>
          </a:xfrm>
        </p:grpSpPr>
        <p:sp>
          <p:nvSpPr>
            <p:cNvPr id="231" name="Google Shape;231;p10"/>
            <p:cNvSpPr txBox="1"/>
            <p:nvPr/>
          </p:nvSpPr>
          <p:spPr>
            <a:xfrm>
              <a:off x="0" y="-66675"/>
              <a:ext cx="8867991" cy="2301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Organismo de los entregables</a:t>
              </a:r>
              <a:endParaRPr/>
            </a:p>
          </p:txBody>
        </p:sp>
        <p:sp>
          <p:nvSpPr>
            <p:cNvPr id="232" name="Google Shape;232;p10"/>
            <p:cNvSpPr txBox="1"/>
            <p:nvPr/>
          </p:nvSpPr>
          <p:spPr>
            <a:xfrm>
              <a:off x="0" y="2929319"/>
              <a:ext cx="8867991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10"/>
          <p:cNvSpPr/>
          <p:nvPr/>
        </p:nvSpPr>
        <p:spPr>
          <a:xfrm rot="-3545119">
            <a:off x="13604405" y="5326250"/>
            <a:ext cx="9367190" cy="6335626"/>
          </a:xfrm>
          <a:custGeom>
            <a:rect b="b" l="l" r="r" t="t"/>
            <a:pathLst>
              <a:path extrusionOk="0"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10"/>
          <p:cNvSpPr/>
          <p:nvPr/>
        </p:nvSpPr>
        <p:spPr>
          <a:xfrm rot="6272769">
            <a:off x="3923467" y="-5774063"/>
            <a:ext cx="6996349" cy="8370428"/>
          </a:xfrm>
          <a:custGeom>
            <a:rect b="b" l="l" r="r" t="t"/>
            <a:pathLst>
              <a:path extrusionOk="0"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9"/>
                </a:lnTo>
                <a:lnTo>
                  <a:pt x="0" y="8370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02959" t="-90570"/>
            </a:stretch>
          </a:blipFill>
          <a:ln>
            <a:noFill/>
          </a:ln>
        </p:spPr>
      </p:sp>
      <p:sp>
        <p:nvSpPr>
          <p:cNvPr id="235" name="Google Shape;235;p10"/>
          <p:cNvSpPr/>
          <p:nvPr/>
        </p:nvSpPr>
        <p:spPr>
          <a:xfrm>
            <a:off x="1762040" y="6638990"/>
            <a:ext cx="2932508" cy="2095411"/>
          </a:xfrm>
          <a:custGeom>
            <a:rect b="b" l="l" r="r" t="t"/>
            <a:pathLst>
              <a:path extrusionOk="0" h="2095411" w="2932508">
                <a:moveTo>
                  <a:pt x="0" y="0"/>
                </a:moveTo>
                <a:lnTo>
                  <a:pt x="2932508" y="0"/>
                </a:lnTo>
                <a:lnTo>
                  <a:pt x="2932508" y="2095411"/>
                </a:lnTo>
                <a:lnTo>
                  <a:pt x="0" y="2095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10"/>
          <p:cNvSpPr/>
          <p:nvPr/>
        </p:nvSpPr>
        <p:spPr>
          <a:xfrm>
            <a:off x="2689397" y="7031452"/>
            <a:ext cx="1077793" cy="845919"/>
          </a:xfrm>
          <a:custGeom>
            <a:rect b="b" l="l" r="r" t="t"/>
            <a:pathLst>
              <a:path extrusionOk="0" h="845919" w="1077793">
                <a:moveTo>
                  <a:pt x="0" y="0"/>
                </a:moveTo>
                <a:lnTo>
                  <a:pt x="1077793" y="0"/>
                </a:lnTo>
                <a:lnTo>
                  <a:pt x="1077793" y="845919"/>
                </a:lnTo>
                <a:lnTo>
                  <a:pt x="0" y="845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10"/>
          <p:cNvSpPr/>
          <p:nvPr/>
        </p:nvSpPr>
        <p:spPr>
          <a:xfrm>
            <a:off x="4694548" y="6925775"/>
            <a:ext cx="2012991" cy="951596"/>
          </a:xfrm>
          <a:custGeom>
            <a:rect b="b" l="l" r="r" t="t"/>
            <a:pathLst>
              <a:path extrusionOk="0" h="951596" w="2012991">
                <a:moveTo>
                  <a:pt x="0" y="0"/>
                </a:moveTo>
                <a:lnTo>
                  <a:pt x="2012991" y="0"/>
                </a:lnTo>
                <a:lnTo>
                  <a:pt x="2012991" y="951596"/>
                </a:lnTo>
                <a:lnTo>
                  <a:pt x="0" y="9515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10"/>
          <p:cNvSpPr/>
          <p:nvPr/>
        </p:nvSpPr>
        <p:spPr>
          <a:xfrm>
            <a:off x="7300660" y="6483392"/>
            <a:ext cx="1936859" cy="1942038"/>
          </a:xfrm>
          <a:custGeom>
            <a:rect b="b" l="l" r="r" t="t"/>
            <a:pathLst>
              <a:path extrusionOk="0" h="1942038" w="1936859">
                <a:moveTo>
                  <a:pt x="0" y="0"/>
                </a:moveTo>
                <a:lnTo>
                  <a:pt x="1936859" y="0"/>
                </a:lnTo>
                <a:lnTo>
                  <a:pt x="1936859" y="1942038"/>
                </a:lnTo>
                <a:lnTo>
                  <a:pt x="0" y="1942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10"/>
          <p:cNvSpPr/>
          <p:nvPr/>
        </p:nvSpPr>
        <p:spPr>
          <a:xfrm>
            <a:off x="12207135" y="6658459"/>
            <a:ext cx="1500253" cy="2056472"/>
          </a:xfrm>
          <a:custGeom>
            <a:rect b="b" l="l" r="r" t="t"/>
            <a:pathLst>
              <a:path extrusionOk="0" h="2056472" w="1500253">
                <a:moveTo>
                  <a:pt x="0" y="0"/>
                </a:moveTo>
                <a:lnTo>
                  <a:pt x="1500253" y="0"/>
                </a:lnTo>
                <a:lnTo>
                  <a:pt x="1500253" y="2056472"/>
                </a:lnTo>
                <a:lnTo>
                  <a:pt x="0" y="2056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1485" r="-1486" t="0"/>
            </a:stretch>
          </a:blipFill>
          <a:ln>
            <a:noFill/>
          </a:ln>
        </p:spPr>
      </p:sp>
      <p:sp>
        <p:nvSpPr>
          <p:cNvPr id="240" name="Google Shape;240;p10"/>
          <p:cNvSpPr/>
          <p:nvPr/>
        </p:nvSpPr>
        <p:spPr>
          <a:xfrm rot="10800000">
            <a:off x="9828069" y="7031452"/>
            <a:ext cx="2012991" cy="951596"/>
          </a:xfrm>
          <a:custGeom>
            <a:rect b="b" l="l" r="r" t="t"/>
            <a:pathLst>
              <a:path extrusionOk="0" h="951596" w="2012991">
                <a:moveTo>
                  <a:pt x="0" y="0"/>
                </a:moveTo>
                <a:lnTo>
                  <a:pt x="2012991" y="0"/>
                </a:lnTo>
                <a:lnTo>
                  <a:pt x="2012991" y="951596"/>
                </a:lnTo>
                <a:lnTo>
                  <a:pt x="0" y="9515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10"/>
          <p:cNvSpPr/>
          <p:nvPr/>
        </p:nvSpPr>
        <p:spPr>
          <a:xfrm rot="10800000">
            <a:off x="4812008" y="8306704"/>
            <a:ext cx="2012991" cy="951596"/>
          </a:xfrm>
          <a:custGeom>
            <a:rect b="b" l="l" r="r" t="t"/>
            <a:pathLst>
              <a:path extrusionOk="0" h="951596" w="2012991">
                <a:moveTo>
                  <a:pt x="0" y="0"/>
                </a:moveTo>
                <a:lnTo>
                  <a:pt x="2012991" y="0"/>
                </a:lnTo>
                <a:lnTo>
                  <a:pt x="2012991" y="951596"/>
                </a:lnTo>
                <a:lnTo>
                  <a:pt x="0" y="9515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10"/>
          <p:cNvSpPr/>
          <p:nvPr/>
        </p:nvSpPr>
        <p:spPr>
          <a:xfrm>
            <a:off x="9828069" y="8306704"/>
            <a:ext cx="2012991" cy="951596"/>
          </a:xfrm>
          <a:custGeom>
            <a:rect b="b" l="l" r="r" t="t"/>
            <a:pathLst>
              <a:path extrusionOk="0" h="951596" w="2012991">
                <a:moveTo>
                  <a:pt x="0" y="0"/>
                </a:moveTo>
                <a:lnTo>
                  <a:pt x="2012991" y="0"/>
                </a:lnTo>
                <a:lnTo>
                  <a:pt x="2012991" y="951596"/>
                </a:lnTo>
                <a:lnTo>
                  <a:pt x="0" y="9515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0A29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1" title="c20ec1899a86b748666e6f0d70ef531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124" y="0"/>
            <a:ext cx="19398866" cy="109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1"/>
          <p:cNvSpPr/>
          <p:nvPr/>
        </p:nvSpPr>
        <p:spPr>
          <a:xfrm rot="-8378163">
            <a:off x="12458608" y="-4088144"/>
            <a:ext cx="9418766" cy="6867136"/>
          </a:xfrm>
          <a:custGeom>
            <a:rect b="b" l="l" r="r" t="t"/>
            <a:pathLst>
              <a:path extrusionOk="0" h="6867136" w="9418766">
                <a:moveTo>
                  <a:pt x="0" y="0"/>
                </a:moveTo>
                <a:lnTo>
                  <a:pt x="9418766" y="0"/>
                </a:lnTo>
                <a:lnTo>
                  <a:pt x="9418766" y="6867137"/>
                </a:lnTo>
                <a:lnTo>
                  <a:pt x="0" y="68671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11"/>
          <p:cNvSpPr/>
          <p:nvPr/>
        </p:nvSpPr>
        <p:spPr>
          <a:xfrm>
            <a:off x="9738261" y="1382981"/>
            <a:ext cx="7521039" cy="7521039"/>
          </a:xfrm>
          <a:custGeom>
            <a:rect b="b" l="l" r="r" t="t"/>
            <a:pathLst>
              <a:path extrusionOk="0" h="7521039" w="7521039">
                <a:moveTo>
                  <a:pt x="0" y="0"/>
                </a:moveTo>
                <a:lnTo>
                  <a:pt x="7521039" y="0"/>
                </a:lnTo>
                <a:lnTo>
                  <a:pt x="7521039" y="7521038"/>
                </a:lnTo>
                <a:lnTo>
                  <a:pt x="0" y="7521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11"/>
          <p:cNvSpPr/>
          <p:nvPr/>
        </p:nvSpPr>
        <p:spPr>
          <a:xfrm>
            <a:off x="10707349" y="2358735"/>
            <a:ext cx="5582863" cy="558283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1"/>
          <p:cNvSpPr/>
          <p:nvPr/>
        </p:nvSpPr>
        <p:spPr>
          <a:xfrm>
            <a:off x="57775" y="-46112"/>
            <a:ext cx="14607540" cy="10467023"/>
          </a:xfrm>
          <a:custGeom>
            <a:rect b="b" l="l" r="r" t="t"/>
            <a:pathLst>
              <a:path extrusionOk="0"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11"/>
          <p:cNvSpPr/>
          <p:nvPr/>
        </p:nvSpPr>
        <p:spPr>
          <a:xfrm>
            <a:off x="10670108" y="2358735"/>
            <a:ext cx="5657346" cy="5657346"/>
          </a:xfrm>
          <a:custGeom>
            <a:rect b="b" l="l" r="r" t="t"/>
            <a:pathLst>
              <a:path extrusionOk="0" h="5657346" w="5657346">
                <a:moveTo>
                  <a:pt x="0" y="0"/>
                </a:moveTo>
                <a:lnTo>
                  <a:pt x="5657346" y="0"/>
                </a:lnTo>
                <a:lnTo>
                  <a:pt x="5657346" y="5657346"/>
                </a:lnTo>
                <a:lnTo>
                  <a:pt x="0" y="5657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11"/>
          <p:cNvSpPr txBox="1"/>
          <p:nvPr/>
        </p:nvSpPr>
        <p:spPr>
          <a:xfrm>
            <a:off x="1028700" y="4244433"/>
            <a:ext cx="7759459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Muchas Gracias Por Su Atención!</a:t>
            </a:r>
            <a:endParaRPr/>
          </a:p>
        </p:txBody>
      </p:sp>
      <p:sp>
        <p:nvSpPr>
          <p:cNvPr id="254" name="Google Shape;254;p11"/>
          <p:cNvSpPr/>
          <p:nvPr/>
        </p:nvSpPr>
        <p:spPr>
          <a:xfrm rot="-1840136">
            <a:off x="-790268" y="4996323"/>
            <a:ext cx="7681061" cy="5600192"/>
          </a:xfrm>
          <a:custGeom>
            <a:rect b="b" l="l" r="r" t="t"/>
            <a:pathLst>
              <a:path extrusionOk="0" h="5601032" w="7682213">
                <a:moveTo>
                  <a:pt x="0" y="0"/>
                </a:moveTo>
                <a:lnTo>
                  <a:pt x="7682213" y="0"/>
                </a:lnTo>
                <a:lnTo>
                  <a:pt x="7682213" y="5601032"/>
                </a:lnTo>
                <a:lnTo>
                  <a:pt x="0" y="5601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08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28575" y="6235"/>
            <a:ext cx="18288000" cy="10274531"/>
          </a:xfrm>
          <a:custGeom>
            <a:rect b="b" l="l" r="r" t="t"/>
            <a:pathLst>
              <a:path extrusionOk="0" h="10274531" w="18288000">
                <a:moveTo>
                  <a:pt x="0" y="0"/>
                </a:moveTo>
                <a:lnTo>
                  <a:pt x="18288000" y="0"/>
                </a:lnTo>
                <a:lnTo>
                  <a:pt x="18288000" y="10274530"/>
                </a:lnTo>
                <a:lnTo>
                  <a:pt x="0" y="102745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9034245">
            <a:off x="11216056" y="6772510"/>
            <a:ext cx="11624649" cy="4206009"/>
          </a:xfrm>
          <a:custGeom>
            <a:rect b="b" l="l" r="r" t="t"/>
            <a:pathLst>
              <a:path extrusionOk="0" h="4206009" w="11624649">
                <a:moveTo>
                  <a:pt x="0" y="0"/>
                </a:moveTo>
                <a:lnTo>
                  <a:pt x="11624648" y="0"/>
                </a:lnTo>
                <a:lnTo>
                  <a:pt x="11624648" y="4206009"/>
                </a:lnTo>
                <a:lnTo>
                  <a:pt x="0" y="4206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8" name="Google Shape;98;p2"/>
          <p:cNvGrpSpPr/>
          <p:nvPr/>
        </p:nvGrpSpPr>
        <p:grpSpPr>
          <a:xfrm>
            <a:off x="8476375" y="847874"/>
            <a:ext cx="7471902" cy="8410426"/>
            <a:chOff x="0" y="-47625"/>
            <a:chExt cx="1967908" cy="2215092"/>
          </a:xfrm>
        </p:grpSpPr>
        <p:sp>
          <p:nvSpPr>
            <p:cNvPr id="99" name="Google Shape;99;p2"/>
            <p:cNvSpPr/>
            <p:nvPr/>
          </p:nvSpPr>
          <p:spPr>
            <a:xfrm>
              <a:off x="0" y="0"/>
              <a:ext cx="1967908" cy="2167467"/>
            </a:xfrm>
            <a:custGeom>
              <a:rect b="b" l="l" r="r" t="t"/>
              <a:pathLst>
                <a:path extrusionOk="0" h="2167467" w="1967908">
                  <a:moveTo>
                    <a:pt x="52843" y="0"/>
                  </a:moveTo>
                  <a:lnTo>
                    <a:pt x="1915065" y="0"/>
                  </a:lnTo>
                  <a:cubicBezTo>
                    <a:pt x="1944250" y="0"/>
                    <a:pt x="1967908" y="23659"/>
                    <a:pt x="1967908" y="52843"/>
                  </a:cubicBezTo>
                  <a:lnTo>
                    <a:pt x="1967908" y="2114624"/>
                  </a:lnTo>
                  <a:cubicBezTo>
                    <a:pt x="1967908" y="2143808"/>
                    <a:pt x="1944250" y="2167467"/>
                    <a:pt x="1915065" y="2167467"/>
                  </a:cubicBezTo>
                  <a:lnTo>
                    <a:pt x="52843" y="2167467"/>
                  </a:lnTo>
                  <a:cubicBezTo>
                    <a:pt x="23659" y="2167467"/>
                    <a:pt x="0" y="2143808"/>
                    <a:pt x="0" y="2114624"/>
                  </a:cubicBezTo>
                  <a:lnTo>
                    <a:pt x="0" y="52843"/>
                  </a:lnTo>
                  <a:cubicBezTo>
                    <a:pt x="0" y="23659"/>
                    <a:pt x="23659" y="0"/>
                    <a:pt x="52843" y="0"/>
                  </a:cubicBezTo>
                  <a:close/>
                </a:path>
              </a:pathLst>
            </a:custGeom>
            <a:solidFill>
              <a:srgbClr val="73C7DD">
                <a:alpha val="1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 txBox="1"/>
            <p:nvPr/>
          </p:nvSpPr>
          <p:spPr>
            <a:xfrm>
              <a:off x="0" y="-47625"/>
              <a:ext cx="1967908" cy="2215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01" name="Google Shape;101;p2"/>
          <p:cNvGraphicFramePr/>
          <p:nvPr/>
        </p:nvGraphicFramePr>
        <p:xfrm>
          <a:off x="9046924" y="12780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{C61B0D0B-CD18-4D37-9A8C-292E1457D6D4}</a:tableStyleId>
              </a:tblPr>
              <a:tblGrid>
                <a:gridCol w="4996550"/>
                <a:gridCol w="1334250"/>
              </a:tblGrid>
              <a:tr h="7516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999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Sobre la empresa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99" u="none" cap="none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Desafío Actual y Propuesta de Solución</a:t>
                      </a:r>
                      <a:endParaRPr sz="1900" u="none" cap="none" strike="noStrike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99" u="none" cap="none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16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u="none" cap="none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Visión del proyecto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99" u="none" cap="none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77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u="none" cap="none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Servicios a ofrecer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99" u="none" cap="none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77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u="none" cap="none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Metodología a implementar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99" u="none" cap="none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8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77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u="none" cap="none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Layout / MockUps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99" u="none" cap="none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77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u="none" cap="none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Organismo del Sistema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99" u="none" cap="none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77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u="none" cap="none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Fin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99" u="none" cap="none" strike="noStrike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12</a:t>
                      </a:r>
                      <a:endParaRPr sz="11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2" name="Google Shape;102;p2"/>
          <p:cNvSpPr/>
          <p:nvPr/>
        </p:nvSpPr>
        <p:spPr>
          <a:xfrm rot="9034245">
            <a:off x="-3708360" y="-1356324"/>
            <a:ext cx="11624649" cy="4206009"/>
          </a:xfrm>
          <a:custGeom>
            <a:rect b="b" l="l" r="r" t="t"/>
            <a:pathLst>
              <a:path extrusionOk="0" h="4206009" w="11624649">
                <a:moveTo>
                  <a:pt x="0" y="0"/>
                </a:moveTo>
                <a:lnTo>
                  <a:pt x="11624648" y="0"/>
                </a:lnTo>
                <a:lnTo>
                  <a:pt x="11624648" y="4206009"/>
                </a:lnTo>
                <a:lnTo>
                  <a:pt x="0" y="4206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2"/>
          <p:cNvSpPr txBox="1"/>
          <p:nvPr/>
        </p:nvSpPr>
        <p:spPr>
          <a:xfrm>
            <a:off x="917142" y="4273152"/>
            <a:ext cx="6910589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0A29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/>
          <p:nvPr/>
        </p:nvSpPr>
        <p:spPr>
          <a:xfrm flipH="1">
            <a:off x="193312" y="1957583"/>
            <a:ext cx="7046114" cy="7046114"/>
          </a:xfrm>
          <a:custGeom>
            <a:rect b="b" l="l" r="r" t="t"/>
            <a:pathLst>
              <a:path extrusionOk="0" h="7046114" w="7046114">
                <a:moveTo>
                  <a:pt x="7046114" y="0"/>
                </a:moveTo>
                <a:lnTo>
                  <a:pt x="0" y="0"/>
                </a:lnTo>
                <a:lnTo>
                  <a:pt x="0" y="7046115"/>
                </a:lnTo>
                <a:lnTo>
                  <a:pt x="7046114" y="7046115"/>
                </a:lnTo>
                <a:lnTo>
                  <a:pt x="7046114" y="0"/>
                </a:lnTo>
                <a:close/>
              </a:path>
            </a:pathLst>
          </a:custGeom>
          <a:blipFill rotWithShape="1">
            <a:blip r:embed="rId3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5"/>
          <p:cNvSpPr/>
          <p:nvPr/>
        </p:nvSpPr>
        <p:spPr>
          <a:xfrm rot="-3540701">
            <a:off x="12792066" y="5073837"/>
            <a:ext cx="9369678" cy="6337309"/>
          </a:xfrm>
          <a:custGeom>
            <a:rect b="b" l="l" r="r" t="t"/>
            <a:pathLst>
              <a:path extrusionOk="0"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5"/>
          <p:cNvSpPr/>
          <p:nvPr/>
        </p:nvSpPr>
        <p:spPr>
          <a:xfrm rot="6269292">
            <a:off x="3798124" y="-3824758"/>
            <a:ext cx="6991297" cy="8364383"/>
          </a:xfrm>
          <a:custGeom>
            <a:rect b="b" l="l" r="r" t="t"/>
            <a:pathLst>
              <a:path extrusionOk="0"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102959" t="-90570"/>
            </a:stretch>
          </a:blipFill>
          <a:ln>
            <a:noFill/>
          </a:ln>
        </p:spPr>
      </p:sp>
      <p:sp>
        <p:nvSpPr>
          <p:cNvPr id="111" name="Google Shape;111;p5"/>
          <p:cNvSpPr/>
          <p:nvPr/>
        </p:nvSpPr>
        <p:spPr>
          <a:xfrm>
            <a:off x="997731" y="4072098"/>
            <a:ext cx="5437253" cy="3058455"/>
          </a:xfrm>
          <a:custGeom>
            <a:rect b="b" l="l" r="r" t="t"/>
            <a:pathLst>
              <a:path extrusionOk="0" h="3058455" w="5437253">
                <a:moveTo>
                  <a:pt x="0" y="0"/>
                </a:moveTo>
                <a:lnTo>
                  <a:pt x="5437253" y="0"/>
                </a:lnTo>
                <a:lnTo>
                  <a:pt x="5437253" y="3058454"/>
                </a:lnTo>
                <a:lnTo>
                  <a:pt x="0" y="30584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734" r="-734" t="0"/>
            </a:stretch>
          </a:blipFill>
          <a:ln>
            <a:noFill/>
          </a:ln>
        </p:spPr>
      </p:sp>
      <p:grpSp>
        <p:nvGrpSpPr>
          <p:cNvPr id="112" name="Google Shape;112;p5"/>
          <p:cNvGrpSpPr/>
          <p:nvPr/>
        </p:nvGrpSpPr>
        <p:grpSpPr>
          <a:xfrm>
            <a:off x="6772427" y="743975"/>
            <a:ext cx="10591493" cy="8866555"/>
            <a:chOff x="-2127405" y="-95250"/>
            <a:chExt cx="12613425" cy="9482947"/>
          </a:xfrm>
        </p:grpSpPr>
        <p:sp>
          <p:nvSpPr>
            <p:cNvPr id="113" name="Google Shape;113;p5"/>
            <p:cNvSpPr txBox="1"/>
            <p:nvPr/>
          </p:nvSpPr>
          <p:spPr>
            <a:xfrm>
              <a:off x="-2127405" y="-95250"/>
              <a:ext cx="12204300" cy="139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84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Sobre la empresa</a:t>
              </a:r>
              <a:endParaRPr/>
            </a:p>
          </p:txBody>
        </p:sp>
        <p:sp>
          <p:nvSpPr>
            <p:cNvPr id="114" name="Google Shape;114;p5"/>
            <p:cNvSpPr txBox="1"/>
            <p:nvPr/>
          </p:nvSpPr>
          <p:spPr>
            <a:xfrm>
              <a:off x="-1162381" y="2232397"/>
              <a:ext cx="11648400" cy="71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La </a:t>
              </a:r>
              <a:r>
                <a:rPr b="1" lang="en-US" sz="2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Autopista Vespucio Oriente (AVO)</a:t>
              </a:r>
              <a:r>
                <a:rPr lang="en-US" sz="2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tiene como giro comercial la </a:t>
              </a:r>
              <a:r>
                <a:rPr b="1" lang="en-US" sz="2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concesión y operación de autopistas urbanas</a:t>
              </a:r>
              <a:r>
                <a:rPr lang="en-US" sz="2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. Actualmente, la empresa utiliza diversos sistemas entregados por proveedores externos —como CheckPoint y MAIN— para controlar accesos y realizar gestiones operativas.</a:t>
              </a:r>
              <a:br>
                <a:rPr lang="en-US" sz="2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-US" sz="2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Sin embargo, no cuenta con una plataforma ERP dedicada a sus funcionarios internos, en especial para el área de Prevención de Riesgos.</a:t>
              </a:r>
              <a:endParaRPr sz="2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just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3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Problemática</a:t>
              </a:r>
              <a:endParaRPr b="1" sz="2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-368300" lvl="0" marL="457200" rtl="0" algn="just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IBM Plex Sans"/>
                <a:buChar char="●"/>
              </a:pPr>
              <a:r>
                <a:rPr lang="en-US" sz="2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Uso de múltiples sistemas no integrados.</a:t>
              </a:r>
              <a:br>
                <a:rPr lang="en-US" sz="2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 sz="2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-368300" lvl="0" marL="45720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IBM Plex Sans"/>
                <a:buChar char="●"/>
              </a:pPr>
              <a:r>
                <a:rPr lang="en-US" sz="2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Procesos manuales en la gestión de tareas y documentación.</a:t>
              </a:r>
              <a:br>
                <a:rPr lang="en-US" sz="2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 sz="2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-368300" lvl="0" marL="45720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IBM Plex Sans"/>
                <a:buChar char="●"/>
              </a:pPr>
              <a:r>
                <a:rPr lang="en-US" sz="2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Dificultad para tener trazabilidad del cumplimiento normativo.</a:t>
              </a:r>
              <a:br>
                <a:rPr lang="en-US" sz="2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 sz="2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-368300" lvl="0" marL="45720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IBM Plex Sans"/>
                <a:buChar char="●"/>
              </a:pPr>
              <a:r>
                <a:rPr lang="en-US" sz="2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Necesidad de automatizar procesos internos y centralizar la información del área de prevención.</a:t>
              </a:r>
              <a:endParaRPr sz="2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l">
                <a:lnSpc>
                  <a:spcPct val="139958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0A29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 rot="-3540701">
            <a:off x="12992366" y="4930762"/>
            <a:ext cx="9369678" cy="6337309"/>
          </a:xfrm>
          <a:custGeom>
            <a:rect b="b" l="l" r="r" t="t"/>
            <a:pathLst>
              <a:path extrusionOk="0"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3"/>
          <p:cNvSpPr/>
          <p:nvPr/>
        </p:nvSpPr>
        <p:spPr>
          <a:xfrm rot="6269292">
            <a:off x="3583524" y="-4955033"/>
            <a:ext cx="6991297" cy="8364383"/>
          </a:xfrm>
          <a:custGeom>
            <a:rect b="b" l="l" r="r" t="t"/>
            <a:pathLst>
              <a:path extrusionOk="0"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02959" t="-90570"/>
            </a:stretch>
          </a:blipFill>
          <a:ln>
            <a:noFill/>
          </a:ln>
        </p:spPr>
      </p:sp>
      <p:grpSp>
        <p:nvGrpSpPr>
          <p:cNvPr id="121" name="Google Shape;121;p3"/>
          <p:cNvGrpSpPr/>
          <p:nvPr/>
        </p:nvGrpSpPr>
        <p:grpSpPr>
          <a:xfrm>
            <a:off x="1161525" y="681528"/>
            <a:ext cx="14841900" cy="9469719"/>
            <a:chOff x="-305167" y="-1339555"/>
            <a:chExt cx="19789200" cy="7843716"/>
          </a:xfrm>
        </p:grpSpPr>
        <p:sp>
          <p:nvSpPr>
            <p:cNvPr id="122" name="Google Shape;122;p3"/>
            <p:cNvSpPr txBox="1"/>
            <p:nvPr/>
          </p:nvSpPr>
          <p:spPr>
            <a:xfrm>
              <a:off x="-305167" y="-1339555"/>
              <a:ext cx="19789200" cy="20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399">
                  <a:solidFill>
                    <a:srgbClr val="FFFFFF"/>
                  </a:solidFill>
                </a:rPr>
                <a:t>Desafío Actual y Propuesta de Solución</a:t>
              </a:r>
              <a:endParaRPr sz="300"/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-305167" y="936161"/>
              <a:ext cx="19789200" cy="556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100" u="none" cap="none" strike="noStrike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Actualmente, la empresa AVO enfrenta desafíos en la gestión interna del área de </a:t>
              </a:r>
              <a:r>
                <a:rPr b="1"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Prevención de Riesgos</a:t>
              </a:r>
              <a:r>
                <a:rPr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debido a la dispersión de sistemas y la falta de una plataforma centralizada.</a:t>
              </a:r>
              <a:endParaRPr sz="2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Para abordar esta situación, proponemos el desarrollo de </a:t>
              </a:r>
              <a:r>
                <a:rPr b="1"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SAFETRACK</a:t>
              </a:r>
              <a:r>
                <a:rPr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, una plataforma web diseñada para optimizar los procesos del área de prevención. Esta herramienta permitirá:</a:t>
              </a:r>
              <a:endParaRPr sz="2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-36195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Char char="●"/>
              </a:pPr>
              <a:r>
                <a:rPr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Contar con una </a:t>
              </a:r>
              <a:r>
                <a:rPr b="1"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lista de tareas asignadas por roles</a:t>
              </a:r>
              <a:r>
                <a:rPr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, facilitando la planificación y seguimiento.</a:t>
              </a:r>
              <a:br>
                <a:rPr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 sz="2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-3619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Char char="●"/>
              </a:pPr>
              <a:r>
                <a:rPr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Implementar un sistema de </a:t>
              </a:r>
              <a:r>
                <a:rPr b="1"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gestión documental</a:t>
              </a:r>
              <a:r>
                <a:rPr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centralizado por trabajador y proyecto.</a:t>
              </a:r>
              <a:br>
                <a:rPr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 sz="2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-3619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Char char="●"/>
              </a:pPr>
              <a:r>
                <a:rPr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Visualizar el </a:t>
              </a:r>
              <a:r>
                <a:rPr b="1"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porcentaje de cumplimiento de documentos</a:t>
              </a:r>
              <a:r>
                <a:rPr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según empresa o proyecto.</a:t>
              </a:r>
              <a:br>
                <a:rPr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 sz="2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-3619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Char char="●"/>
              </a:pPr>
              <a:r>
                <a:rPr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Recibir </a:t>
              </a:r>
              <a:r>
                <a:rPr b="1"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avisos automáticos sobre documentos por vencer o vencidos</a:t>
              </a:r>
              <a:r>
                <a:rPr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, mejorando la toma de decisiones y el cumplimiento normativo.</a:t>
              </a:r>
              <a:br>
                <a:rPr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 sz="2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SAFETRACK</a:t>
              </a:r>
              <a:r>
                <a:rPr lang="en-US" sz="21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busca entregar una solución moderna, eficiente y adaptada a las necesidades reales de los equipos internos, promoviendo una gestión preventiva proactiva y ordenada.</a:t>
              </a:r>
              <a:endParaRPr sz="2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marR="0" rtl="0" algn="l">
                <a:lnSpc>
                  <a:spcPct val="139958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0A29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4"/>
          <p:cNvGrpSpPr/>
          <p:nvPr/>
        </p:nvGrpSpPr>
        <p:grpSpPr>
          <a:xfrm>
            <a:off x="9059385" y="1847174"/>
            <a:ext cx="7403436" cy="2030482"/>
            <a:chOff x="0" y="-47625"/>
            <a:chExt cx="1949876" cy="534777"/>
          </a:xfrm>
        </p:grpSpPr>
        <p:sp>
          <p:nvSpPr>
            <p:cNvPr id="129" name="Google Shape;129;p4"/>
            <p:cNvSpPr/>
            <p:nvPr/>
          </p:nvSpPr>
          <p:spPr>
            <a:xfrm>
              <a:off x="0" y="0"/>
              <a:ext cx="1949876" cy="487152"/>
            </a:xfrm>
            <a:custGeom>
              <a:rect b="b" l="l" r="r" t="t"/>
              <a:pathLst>
                <a:path extrusionOk="0" h="487152" w="1949876">
                  <a:moveTo>
                    <a:pt x="31372" y="0"/>
                  </a:moveTo>
                  <a:lnTo>
                    <a:pt x="1918505" y="0"/>
                  </a:lnTo>
                  <a:cubicBezTo>
                    <a:pt x="1926825" y="0"/>
                    <a:pt x="1934804" y="3305"/>
                    <a:pt x="1940688" y="9189"/>
                  </a:cubicBezTo>
                  <a:cubicBezTo>
                    <a:pt x="1946571" y="15072"/>
                    <a:pt x="1949876" y="23051"/>
                    <a:pt x="1949876" y="31372"/>
                  </a:cubicBezTo>
                  <a:lnTo>
                    <a:pt x="1949876" y="455781"/>
                  </a:lnTo>
                  <a:cubicBezTo>
                    <a:pt x="1949876" y="473107"/>
                    <a:pt x="1935831" y="487152"/>
                    <a:pt x="1918505" y="487152"/>
                  </a:cubicBezTo>
                  <a:lnTo>
                    <a:pt x="31372" y="487152"/>
                  </a:lnTo>
                  <a:cubicBezTo>
                    <a:pt x="14046" y="487152"/>
                    <a:pt x="0" y="473107"/>
                    <a:pt x="0" y="455781"/>
                  </a:cubicBezTo>
                  <a:lnTo>
                    <a:pt x="0" y="31372"/>
                  </a:lnTo>
                  <a:cubicBezTo>
                    <a:pt x="0" y="14046"/>
                    <a:pt x="14046" y="0"/>
                    <a:pt x="31372" y="0"/>
                  </a:cubicBezTo>
                  <a:close/>
                </a:path>
              </a:pathLst>
            </a:custGeom>
            <a:solidFill>
              <a:srgbClr val="73C7DD">
                <a:alpha val="1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0" y="-47625"/>
              <a:ext cx="1949876" cy="534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4"/>
          <p:cNvGrpSpPr/>
          <p:nvPr/>
        </p:nvGrpSpPr>
        <p:grpSpPr>
          <a:xfrm>
            <a:off x="9059385" y="4115930"/>
            <a:ext cx="7403436" cy="1874314"/>
            <a:chOff x="0" y="-47625"/>
            <a:chExt cx="1949876" cy="493647"/>
          </a:xfrm>
        </p:grpSpPr>
        <p:sp>
          <p:nvSpPr>
            <p:cNvPr id="132" name="Google Shape;132;p4"/>
            <p:cNvSpPr/>
            <p:nvPr/>
          </p:nvSpPr>
          <p:spPr>
            <a:xfrm>
              <a:off x="0" y="0"/>
              <a:ext cx="1949876" cy="446022"/>
            </a:xfrm>
            <a:custGeom>
              <a:rect b="b" l="l" r="r" t="t"/>
              <a:pathLst>
                <a:path extrusionOk="0" h="446022" w="1949876">
                  <a:moveTo>
                    <a:pt x="31372" y="0"/>
                  </a:moveTo>
                  <a:lnTo>
                    <a:pt x="1918505" y="0"/>
                  </a:lnTo>
                  <a:cubicBezTo>
                    <a:pt x="1926825" y="0"/>
                    <a:pt x="1934804" y="3305"/>
                    <a:pt x="1940688" y="9189"/>
                  </a:cubicBezTo>
                  <a:cubicBezTo>
                    <a:pt x="1946571" y="15072"/>
                    <a:pt x="1949876" y="23051"/>
                    <a:pt x="1949876" y="31372"/>
                  </a:cubicBezTo>
                  <a:lnTo>
                    <a:pt x="1949876" y="414650"/>
                  </a:lnTo>
                  <a:cubicBezTo>
                    <a:pt x="1949876" y="431976"/>
                    <a:pt x="1935831" y="446022"/>
                    <a:pt x="1918505" y="446022"/>
                  </a:cubicBezTo>
                  <a:lnTo>
                    <a:pt x="31372" y="446022"/>
                  </a:lnTo>
                  <a:cubicBezTo>
                    <a:pt x="14046" y="446022"/>
                    <a:pt x="0" y="431976"/>
                    <a:pt x="0" y="414650"/>
                  </a:cubicBezTo>
                  <a:lnTo>
                    <a:pt x="0" y="31372"/>
                  </a:lnTo>
                  <a:cubicBezTo>
                    <a:pt x="0" y="14046"/>
                    <a:pt x="14046" y="0"/>
                    <a:pt x="31372" y="0"/>
                  </a:cubicBezTo>
                  <a:close/>
                </a:path>
              </a:pathLst>
            </a:custGeom>
            <a:solidFill>
              <a:srgbClr val="73C7DD">
                <a:alpha val="1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 txBox="1"/>
            <p:nvPr/>
          </p:nvSpPr>
          <p:spPr>
            <a:xfrm>
              <a:off x="0" y="-47625"/>
              <a:ext cx="1949876" cy="4936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4"/>
          <p:cNvGrpSpPr/>
          <p:nvPr/>
        </p:nvGrpSpPr>
        <p:grpSpPr>
          <a:xfrm>
            <a:off x="9059385" y="6333293"/>
            <a:ext cx="7403436" cy="1874314"/>
            <a:chOff x="0" y="-47625"/>
            <a:chExt cx="1949876" cy="493647"/>
          </a:xfrm>
        </p:grpSpPr>
        <p:sp>
          <p:nvSpPr>
            <p:cNvPr id="135" name="Google Shape;135;p4"/>
            <p:cNvSpPr/>
            <p:nvPr/>
          </p:nvSpPr>
          <p:spPr>
            <a:xfrm>
              <a:off x="0" y="0"/>
              <a:ext cx="1949876" cy="446022"/>
            </a:xfrm>
            <a:custGeom>
              <a:rect b="b" l="l" r="r" t="t"/>
              <a:pathLst>
                <a:path extrusionOk="0" h="446022" w="1949876">
                  <a:moveTo>
                    <a:pt x="31372" y="0"/>
                  </a:moveTo>
                  <a:lnTo>
                    <a:pt x="1918505" y="0"/>
                  </a:lnTo>
                  <a:cubicBezTo>
                    <a:pt x="1926825" y="0"/>
                    <a:pt x="1934804" y="3305"/>
                    <a:pt x="1940688" y="9189"/>
                  </a:cubicBezTo>
                  <a:cubicBezTo>
                    <a:pt x="1946571" y="15072"/>
                    <a:pt x="1949876" y="23051"/>
                    <a:pt x="1949876" y="31372"/>
                  </a:cubicBezTo>
                  <a:lnTo>
                    <a:pt x="1949876" y="414650"/>
                  </a:lnTo>
                  <a:cubicBezTo>
                    <a:pt x="1949876" y="431976"/>
                    <a:pt x="1935831" y="446022"/>
                    <a:pt x="1918505" y="446022"/>
                  </a:cubicBezTo>
                  <a:lnTo>
                    <a:pt x="31372" y="446022"/>
                  </a:lnTo>
                  <a:cubicBezTo>
                    <a:pt x="14046" y="446022"/>
                    <a:pt x="0" y="431976"/>
                    <a:pt x="0" y="414650"/>
                  </a:cubicBezTo>
                  <a:lnTo>
                    <a:pt x="0" y="31372"/>
                  </a:lnTo>
                  <a:cubicBezTo>
                    <a:pt x="0" y="14046"/>
                    <a:pt x="14046" y="0"/>
                    <a:pt x="31372" y="0"/>
                  </a:cubicBezTo>
                  <a:close/>
                </a:path>
              </a:pathLst>
            </a:custGeom>
            <a:solidFill>
              <a:srgbClr val="73C7DD">
                <a:alpha val="1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 txBox="1"/>
            <p:nvPr/>
          </p:nvSpPr>
          <p:spPr>
            <a:xfrm>
              <a:off x="0" y="-47625"/>
              <a:ext cx="1949876" cy="4936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4"/>
          <p:cNvSpPr/>
          <p:nvPr/>
        </p:nvSpPr>
        <p:spPr>
          <a:xfrm rot="-3552420">
            <a:off x="3582927" y="7044599"/>
            <a:ext cx="7139112" cy="8541230"/>
          </a:xfrm>
          <a:custGeom>
            <a:rect b="b" l="l" r="r" t="t"/>
            <a:pathLst>
              <a:path extrusionOk="0" h="8541230" w="7139112">
                <a:moveTo>
                  <a:pt x="0" y="0"/>
                </a:moveTo>
                <a:lnTo>
                  <a:pt x="7139112" y="0"/>
                </a:lnTo>
                <a:lnTo>
                  <a:pt x="7139112" y="8541230"/>
                </a:lnTo>
                <a:lnTo>
                  <a:pt x="0" y="85412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102959" t="-90570"/>
            </a:stretch>
          </a:blipFill>
          <a:ln>
            <a:noFill/>
          </a:ln>
        </p:spPr>
      </p:sp>
      <p:sp>
        <p:nvSpPr>
          <p:cNvPr id="138" name="Google Shape;138;p4"/>
          <p:cNvSpPr/>
          <p:nvPr/>
        </p:nvSpPr>
        <p:spPr>
          <a:xfrm rot="-3552420">
            <a:off x="11606739" y="-5226477"/>
            <a:ext cx="7139112" cy="8541230"/>
          </a:xfrm>
          <a:custGeom>
            <a:rect b="b" l="l" r="r" t="t"/>
            <a:pathLst>
              <a:path extrusionOk="0" h="8541230" w="7139112">
                <a:moveTo>
                  <a:pt x="0" y="0"/>
                </a:moveTo>
                <a:lnTo>
                  <a:pt x="7139112" y="0"/>
                </a:lnTo>
                <a:lnTo>
                  <a:pt x="7139112" y="8541230"/>
                </a:lnTo>
                <a:lnTo>
                  <a:pt x="0" y="85412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02959" t="-90570"/>
            </a:stretch>
          </a:blipFill>
          <a:ln>
            <a:noFill/>
          </a:ln>
        </p:spPr>
      </p:sp>
      <p:sp>
        <p:nvSpPr>
          <p:cNvPr id="139" name="Google Shape;139;p4"/>
          <p:cNvSpPr/>
          <p:nvPr/>
        </p:nvSpPr>
        <p:spPr>
          <a:xfrm>
            <a:off x="9522508" y="2464555"/>
            <a:ext cx="711281" cy="1003089"/>
          </a:xfrm>
          <a:custGeom>
            <a:rect b="b" l="l" r="r" t="t"/>
            <a:pathLst>
              <a:path extrusionOk="0" h="1003089" w="711281">
                <a:moveTo>
                  <a:pt x="0" y="0"/>
                </a:moveTo>
                <a:lnTo>
                  <a:pt x="711282" y="0"/>
                </a:lnTo>
                <a:lnTo>
                  <a:pt x="711282" y="1003089"/>
                </a:lnTo>
                <a:lnTo>
                  <a:pt x="0" y="1003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4"/>
          <p:cNvSpPr/>
          <p:nvPr/>
        </p:nvSpPr>
        <p:spPr>
          <a:xfrm>
            <a:off x="9271245" y="4670947"/>
            <a:ext cx="1213808" cy="1017392"/>
          </a:xfrm>
          <a:custGeom>
            <a:rect b="b" l="l" r="r" t="t"/>
            <a:pathLst>
              <a:path extrusionOk="0" h="1017392" w="1213808">
                <a:moveTo>
                  <a:pt x="0" y="0"/>
                </a:moveTo>
                <a:lnTo>
                  <a:pt x="1213808" y="0"/>
                </a:lnTo>
                <a:lnTo>
                  <a:pt x="1213808" y="1017392"/>
                </a:lnTo>
                <a:lnTo>
                  <a:pt x="0" y="1017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4"/>
          <p:cNvSpPr/>
          <p:nvPr/>
        </p:nvSpPr>
        <p:spPr>
          <a:xfrm>
            <a:off x="9327945" y="6982490"/>
            <a:ext cx="1100408" cy="764283"/>
          </a:xfrm>
          <a:custGeom>
            <a:rect b="b" l="l" r="r" t="t"/>
            <a:pathLst>
              <a:path extrusionOk="0" h="764283" w="1100408">
                <a:moveTo>
                  <a:pt x="0" y="0"/>
                </a:moveTo>
                <a:lnTo>
                  <a:pt x="1100408" y="0"/>
                </a:lnTo>
                <a:lnTo>
                  <a:pt x="1100408" y="764283"/>
                </a:lnTo>
                <a:lnTo>
                  <a:pt x="0" y="764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2" name="Google Shape;142;p4"/>
          <p:cNvGrpSpPr/>
          <p:nvPr/>
        </p:nvGrpSpPr>
        <p:grpSpPr>
          <a:xfrm>
            <a:off x="10758549" y="2180758"/>
            <a:ext cx="5286488" cy="2039798"/>
            <a:chOff x="0" y="-47625"/>
            <a:chExt cx="7048651" cy="2719730"/>
          </a:xfrm>
        </p:grpSpPr>
        <p:sp>
          <p:nvSpPr>
            <p:cNvPr id="143" name="Google Shape;143;p4"/>
            <p:cNvSpPr txBox="1"/>
            <p:nvPr/>
          </p:nvSpPr>
          <p:spPr>
            <a:xfrm>
              <a:off x="0" y="-47625"/>
              <a:ext cx="7048651" cy="758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Objetivo 1</a:t>
              </a:r>
              <a:endParaRPr/>
            </a:p>
          </p:txBody>
        </p:sp>
        <p:sp>
          <p:nvSpPr>
            <p:cNvPr id="144" name="Google Shape;144;p4"/>
            <p:cNvSpPr txBox="1"/>
            <p:nvPr/>
          </p:nvSpPr>
          <p:spPr>
            <a:xfrm>
              <a:off x="0" y="883733"/>
              <a:ext cx="7048651" cy="17883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99" u="none" cap="none" strike="noStrik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Establecer los requerimientos y Plan de Trabajo</a:t>
              </a:r>
              <a:endParaRPr/>
            </a:p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99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45" name="Google Shape;145;p4"/>
          <p:cNvGrpSpPr/>
          <p:nvPr/>
        </p:nvGrpSpPr>
        <p:grpSpPr>
          <a:xfrm>
            <a:off x="10758549" y="4562942"/>
            <a:ext cx="5286488" cy="1125398"/>
            <a:chOff x="0" y="-47625"/>
            <a:chExt cx="7048651" cy="1500530"/>
          </a:xfrm>
        </p:grpSpPr>
        <p:sp>
          <p:nvSpPr>
            <p:cNvPr id="146" name="Google Shape;146;p4"/>
            <p:cNvSpPr txBox="1"/>
            <p:nvPr/>
          </p:nvSpPr>
          <p:spPr>
            <a:xfrm>
              <a:off x="0" y="-47625"/>
              <a:ext cx="7048651" cy="758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Objetivo 2</a:t>
              </a:r>
              <a:endParaRPr/>
            </a:p>
          </p:txBody>
        </p:sp>
        <p:sp>
          <p:nvSpPr>
            <p:cNvPr id="147" name="Google Shape;147;p4"/>
            <p:cNvSpPr txBox="1"/>
            <p:nvPr/>
          </p:nvSpPr>
          <p:spPr>
            <a:xfrm>
              <a:off x="0" y="883733"/>
              <a:ext cx="7048651" cy="5691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99" u="none" cap="none" strike="noStrik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Desarrollo de Código Fuente</a:t>
              </a:r>
              <a:endParaRPr/>
            </a:p>
          </p:txBody>
        </p:sp>
      </p:grpSp>
      <p:grpSp>
        <p:nvGrpSpPr>
          <p:cNvPr id="148" name="Google Shape;148;p4"/>
          <p:cNvGrpSpPr/>
          <p:nvPr/>
        </p:nvGrpSpPr>
        <p:grpSpPr>
          <a:xfrm>
            <a:off x="10758549" y="6784073"/>
            <a:ext cx="5286488" cy="1125398"/>
            <a:chOff x="0" y="-47625"/>
            <a:chExt cx="7048651" cy="1500530"/>
          </a:xfrm>
        </p:grpSpPr>
        <p:sp>
          <p:nvSpPr>
            <p:cNvPr id="149" name="Google Shape;149;p4"/>
            <p:cNvSpPr txBox="1"/>
            <p:nvPr/>
          </p:nvSpPr>
          <p:spPr>
            <a:xfrm>
              <a:off x="0" y="-47625"/>
              <a:ext cx="7048651" cy="758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Objetivo 3</a:t>
              </a:r>
              <a:endParaRPr/>
            </a:p>
          </p:txBody>
        </p:sp>
        <p:sp>
          <p:nvSpPr>
            <p:cNvPr id="150" name="Google Shape;150;p4"/>
            <p:cNvSpPr txBox="1"/>
            <p:nvPr/>
          </p:nvSpPr>
          <p:spPr>
            <a:xfrm>
              <a:off x="0" y="883733"/>
              <a:ext cx="7048651" cy="5691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99" u="none" cap="none" strike="noStrik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Fase de Pruebas y Mejoras</a:t>
              </a:r>
              <a:endParaRPr/>
            </a:p>
          </p:txBody>
        </p:sp>
      </p:grpSp>
      <p:sp>
        <p:nvSpPr>
          <p:cNvPr id="151" name="Google Shape;151;p4"/>
          <p:cNvSpPr txBox="1"/>
          <p:nvPr/>
        </p:nvSpPr>
        <p:spPr>
          <a:xfrm>
            <a:off x="1028688" y="2548746"/>
            <a:ext cx="71787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Nuestros objetivos</a:t>
            </a:r>
            <a:endParaRPr/>
          </a:p>
        </p:txBody>
      </p:sp>
      <p:sp>
        <p:nvSpPr>
          <p:cNvPr id="152" name="Google Shape;152;p4"/>
          <p:cNvSpPr txBox="1"/>
          <p:nvPr/>
        </p:nvSpPr>
        <p:spPr>
          <a:xfrm>
            <a:off x="1028700" y="5689254"/>
            <a:ext cx="7178664" cy="1243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 continuación se describen los objetivos acordados en el equipo de trabajo, los cuales se adaptan a las respectivas evaluaciones.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/>
          <p:nvPr/>
        </p:nvSpPr>
        <p:spPr>
          <a:xfrm>
            <a:off x="-71146" y="-49790"/>
            <a:ext cx="18487442" cy="10386581"/>
          </a:xfrm>
          <a:custGeom>
            <a:rect b="b" l="l" r="r" t="t"/>
            <a:pathLst>
              <a:path extrusionOk="0" h="10386581" w="18487442">
                <a:moveTo>
                  <a:pt x="0" y="0"/>
                </a:moveTo>
                <a:lnTo>
                  <a:pt x="18487442" y="0"/>
                </a:lnTo>
                <a:lnTo>
                  <a:pt x="18487442" y="10386580"/>
                </a:lnTo>
                <a:lnTo>
                  <a:pt x="0" y="10386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6"/>
          <p:cNvSpPr/>
          <p:nvPr/>
        </p:nvSpPr>
        <p:spPr>
          <a:xfrm rot="-5400000">
            <a:off x="12658938" y="-5956335"/>
            <a:ext cx="7216809" cy="11587703"/>
          </a:xfrm>
          <a:custGeom>
            <a:rect b="b" l="l" r="r" t="t"/>
            <a:pathLst>
              <a:path extrusionOk="0" h="11587703" w="7216809">
                <a:moveTo>
                  <a:pt x="0" y="0"/>
                </a:moveTo>
                <a:lnTo>
                  <a:pt x="7216808" y="0"/>
                </a:lnTo>
                <a:lnTo>
                  <a:pt x="7216808" y="11587704"/>
                </a:lnTo>
                <a:lnTo>
                  <a:pt x="0" y="115877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6"/>
          <p:cNvSpPr txBox="1"/>
          <p:nvPr/>
        </p:nvSpPr>
        <p:spPr>
          <a:xfrm>
            <a:off x="3064950" y="6495290"/>
            <a:ext cx="4398097" cy="1108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Desarrollar e Implementar una solución tecnológica que sea consistente </a:t>
            </a:r>
            <a:endParaRPr/>
          </a:p>
        </p:txBody>
      </p:sp>
      <p:sp>
        <p:nvSpPr>
          <p:cNvPr id="160" name="Google Shape;160;p6"/>
          <p:cNvSpPr txBox="1"/>
          <p:nvPr/>
        </p:nvSpPr>
        <p:spPr>
          <a:xfrm>
            <a:off x="10826328" y="6495290"/>
            <a:ext cx="4398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Entregar un producto Funcional y </a:t>
            </a:r>
            <a:r>
              <a:rPr lang="en-US" sz="21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óptimo</a:t>
            </a:r>
            <a:r>
              <a:rPr b="0" i="0" lang="en-US" sz="21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para su uso</a:t>
            </a:r>
            <a:endParaRPr/>
          </a:p>
        </p:txBody>
      </p:sp>
      <p:grpSp>
        <p:nvGrpSpPr>
          <p:cNvPr id="161" name="Google Shape;161;p6"/>
          <p:cNvGrpSpPr/>
          <p:nvPr/>
        </p:nvGrpSpPr>
        <p:grpSpPr>
          <a:xfrm>
            <a:off x="1028700" y="2194819"/>
            <a:ext cx="16230600" cy="1909703"/>
            <a:chOff x="0" y="-95250"/>
            <a:chExt cx="21640800" cy="2546271"/>
          </a:xfrm>
        </p:grpSpPr>
        <p:sp>
          <p:nvSpPr>
            <p:cNvPr id="162" name="Google Shape;162;p6"/>
            <p:cNvSpPr txBox="1"/>
            <p:nvPr/>
          </p:nvSpPr>
          <p:spPr>
            <a:xfrm>
              <a:off x="0" y="-95250"/>
              <a:ext cx="21640800" cy="1809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84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Visión del proyecto</a:t>
              </a:r>
              <a:endParaRPr/>
            </a:p>
          </p:txBody>
        </p:sp>
        <p:sp>
          <p:nvSpPr>
            <p:cNvPr id="163" name="Google Shape;163;p6"/>
            <p:cNvSpPr txBox="1"/>
            <p:nvPr/>
          </p:nvSpPr>
          <p:spPr>
            <a:xfrm>
              <a:off x="0" y="1925876"/>
              <a:ext cx="21640800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p6"/>
          <p:cNvSpPr/>
          <p:nvPr/>
        </p:nvSpPr>
        <p:spPr>
          <a:xfrm rot="7577958">
            <a:off x="-120633" y="6304957"/>
            <a:ext cx="8816772" cy="14156692"/>
          </a:xfrm>
          <a:custGeom>
            <a:rect b="b" l="l" r="r" t="t"/>
            <a:pathLst>
              <a:path extrusionOk="0" h="14156692" w="8816772">
                <a:moveTo>
                  <a:pt x="0" y="0"/>
                </a:moveTo>
                <a:lnTo>
                  <a:pt x="8816772" y="0"/>
                </a:lnTo>
                <a:lnTo>
                  <a:pt x="8816772" y="14156692"/>
                </a:lnTo>
                <a:lnTo>
                  <a:pt x="0" y="14156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5" name="Google Shape;165;p6"/>
          <p:cNvGrpSpPr/>
          <p:nvPr/>
        </p:nvGrpSpPr>
        <p:grpSpPr>
          <a:xfrm>
            <a:off x="2020658" y="5061906"/>
            <a:ext cx="6486686" cy="1173873"/>
            <a:chOff x="0" y="-241102"/>
            <a:chExt cx="8648914" cy="1565165"/>
          </a:xfrm>
        </p:grpSpPr>
        <p:grpSp>
          <p:nvGrpSpPr>
            <p:cNvPr id="166" name="Google Shape;166;p6"/>
            <p:cNvGrpSpPr/>
            <p:nvPr/>
          </p:nvGrpSpPr>
          <p:grpSpPr>
            <a:xfrm>
              <a:off x="0" y="-241102"/>
              <a:ext cx="8648914" cy="1565165"/>
              <a:chOff x="0" y="-47625"/>
              <a:chExt cx="1708427" cy="309168"/>
            </a:xfrm>
          </p:grpSpPr>
          <p:sp>
            <p:nvSpPr>
              <p:cNvPr id="167" name="Google Shape;167;p6"/>
              <p:cNvSpPr/>
              <p:nvPr/>
            </p:nvSpPr>
            <p:spPr>
              <a:xfrm>
                <a:off x="0" y="0"/>
                <a:ext cx="1708427" cy="261543"/>
              </a:xfrm>
              <a:custGeom>
                <a:rect b="b" l="l" r="r" t="t"/>
                <a:pathLst>
                  <a:path extrusionOk="0" h="261543" w="1708427">
                    <a:moveTo>
                      <a:pt x="35805" y="0"/>
                    </a:moveTo>
                    <a:lnTo>
                      <a:pt x="1672621" y="0"/>
                    </a:lnTo>
                    <a:cubicBezTo>
                      <a:pt x="1692396" y="0"/>
                      <a:pt x="1708427" y="16031"/>
                      <a:pt x="1708427" y="35805"/>
                    </a:cubicBezTo>
                    <a:lnTo>
                      <a:pt x="1708427" y="225738"/>
                    </a:lnTo>
                    <a:cubicBezTo>
                      <a:pt x="1708427" y="235234"/>
                      <a:pt x="1704654" y="244341"/>
                      <a:pt x="1697939" y="251056"/>
                    </a:cubicBezTo>
                    <a:cubicBezTo>
                      <a:pt x="1691225" y="257771"/>
                      <a:pt x="1682117" y="261543"/>
                      <a:pt x="1672621" y="261543"/>
                    </a:cubicBezTo>
                    <a:lnTo>
                      <a:pt x="35805" y="261543"/>
                    </a:lnTo>
                    <a:cubicBezTo>
                      <a:pt x="16031" y="261543"/>
                      <a:pt x="0" y="245513"/>
                      <a:pt x="0" y="225738"/>
                    </a:cubicBezTo>
                    <a:lnTo>
                      <a:pt x="0" y="35805"/>
                    </a:lnTo>
                    <a:cubicBezTo>
                      <a:pt x="0" y="16031"/>
                      <a:pt x="16031" y="0"/>
                      <a:pt x="35805" y="0"/>
                    </a:cubicBezTo>
                    <a:close/>
                  </a:path>
                </a:pathLst>
              </a:custGeom>
              <a:solidFill>
                <a:srgbClr val="73C7DD">
                  <a:alpha val="1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6"/>
              <p:cNvSpPr txBox="1"/>
              <p:nvPr/>
            </p:nvSpPr>
            <p:spPr>
              <a:xfrm>
                <a:off x="0" y="-47625"/>
                <a:ext cx="1708426" cy="3091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" name="Google Shape;169;p6"/>
            <p:cNvSpPr txBox="1"/>
            <p:nvPr/>
          </p:nvSpPr>
          <p:spPr>
            <a:xfrm>
              <a:off x="601665" y="258807"/>
              <a:ext cx="7445578" cy="758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Misión</a:t>
              </a:r>
              <a:endParaRPr/>
            </a:p>
          </p:txBody>
        </p:sp>
      </p:grpSp>
      <p:grpSp>
        <p:nvGrpSpPr>
          <p:cNvPr id="170" name="Google Shape;170;p6"/>
          <p:cNvGrpSpPr/>
          <p:nvPr/>
        </p:nvGrpSpPr>
        <p:grpSpPr>
          <a:xfrm>
            <a:off x="9782036" y="5061906"/>
            <a:ext cx="6486686" cy="1173873"/>
            <a:chOff x="0" y="-241102"/>
            <a:chExt cx="8648914" cy="1565165"/>
          </a:xfrm>
        </p:grpSpPr>
        <p:grpSp>
          <p:nvGrpSpPr>
            <p:cNvPr id="171" name="Google Shape;171;p6"/>
            <p:cNvGrpSpPr/>
            <p:nvPr/>
          </p:nvGrpSpPr>
          <p:grpSpPr>
            <a:xfrm>
              <a:off x="0" y="-241102"/>
              <a:ext cx="8648914" cy="1565165"/>
              <a:chOff x="0" y="-47625"/>
              <a:chExt cx="1708427" cy="309168"/>
            </a:xfrm>
          </p:grpSpPr>
          <p:sp>
            <p:nvSpPr>
              <p:cNvPr id="172" name="Google Shape;172;p6"/>
              <p:cNvSpPr/>
              <p:nvPr/>
            </p:nvSpPr>
            <p:spPr>
              <a:xfrm>
                <a:off x="0" y="0"/>
                <a:ext cx="1708427" cy="261543"/>
              </a:xfrm>
              <a:custGeom>
                <a:rect b="b" l="l" r="r" t="t"/>
                <a:pathLst>
                  <a:path extrusionOk="0" h="261543" w="1708427">
                    <a:moveTo>
                      <a:pt x="35805" y="0"/>
                    </a:moveTo>
                    <a:lnTo>
                      <a:pt x="1672621" y="0"/>
                    </a:lnTo>
                    <a:cubicBezTo>
                      <a:pt x="1692396" y="0"/>
                      <a:pt x="1708427" y="16031"/>
                      <a:pt x="1708427" y="35805"/>
                    </a:cubicBezTo>
                    <a:lnTo>
                      <a:pt x="1708427" y="225738"/>
                    </a:lnTo>
                    <a:cubicBezTo>
                      <a:pt x="1708427" y="235234"/>
                      <a:pt x="1704654" y="244341"/>
                      <a:pt x="1697939" y="251056"/>
                    </a:cubicBezTo>
                    <a:cubicBezTo>
                      <a:pt x="1691225" y="257771"/>
                      <a:pt x="1682117" y="261543"/>
                      <a:pt x="1672621" y="261543"/>
                    </a:cubicBezTo>
                    <a:lnTo>
                      <a:pt x="35805" y="261543"/>
                    </a:lnTo>
                    <a:cubicBezTo>
                      <a:pt x="16031" y="261543"/>
                      <a:pt x="0" y="245513"/>
                      <a:pt x="0" y="225738"/>
                    </a:cubicBezTo>
                    <a:lnTo>
                      <a:pt x="0" y="35805"/>
                    </a:lnTo>
                    <a:cubicBezTo>
                      <a:pt x="0" y="16031"/>
                      <a:pt x="16031" y="0"/>
                      <a:pt x="35805" y="0"/>
                    </a:cubicBezTo>
                    <a:close/>
                  </a:path>
                </a:pathLst>
              </a:custGeom>
              <a:solidFill>
                <a:srgbClr val="73C7DD">
                  <a:alpha val="1490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6"/>
              <p:cNvSpPr txBox="1"/>
              <p:nvPr/>
            </p:nvSpPr>
            <p:spPr>
              <a:xfrm>
                <a:off x="0" y="-47625"/>
                <a:ext cx="1708426" cy="3091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4" name="Google Shape;174;p6"/>
            <p:cNvSpPr txBox="1"/>
            <p:nvPr/>
          </p:nvSpPr>
          <p:spPr>
            <a:xfrm>
              <a:off x="601665" y="258807"/>
              <a:ext cx="7445578" cy="758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Visión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/>
          <p:nvPr/>
        </p:nvSpPr>
        <p:spPr>
          <a:xfrm rot="10800000">
            <a:off x="-29437" y="-21007"/>
            <a:ext cx="18384975" cy="10329013"/>
          </a:xfrm>
          <a:custGeom>
            <a:rect b="b" l="l" r="r" t="t"/>
            <a:pathLst>
              <a:path extrusionOk="0" h="10329013" w="18384975">
                <a:moveTo>
                  <a:pt x="0" y="0"/>
                </a:moveTo>
                <a:lnTo>
                  <a:pt x="18384974" y="0"/>
                </a:lnTo>
                <a:lnTo>
                  <a:pt x="18384974" y="10329014"/>
                </a:lnTo>
                <a:lnTo>
                  <a:pt x="0" y="103290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7"/>
          <p:cNvSpPr/>
          <p:nvPr/>
        </p:nvSpPr>
        <p:spPr>
          <a:xfrm flipH="1" rot="1165925">
            <a:off x="-3772157" y="8426544"/>
            <a:ext cx="13633811" cy="11080570"/>
          </a:xfrm>
          <a:custGeom>
            <a:rect b="b" l="l" r="r" t="t"/>
            <a:pathLst>
              <a:path extrusionOk="0" h="11086877" w="13641572">
                <a:moveTo>
                  <a:pt x="13641571" y="0"/>
                </a:moveTo>
                <a:lnTo>
                  <a:pt x="0" y="0"/>
                </a:lnTo>
                <a:lnTo>
                  <a:pt x="0" y="11086877"/>
                </a:lnTo>
                <a:lnTo>
                  <a:pt x="13641571" y="11086877"/>
                </a:lnTo>
                <a:lnTo>
                  <a:pt x="1364157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7"/>
          <p:cNvSpPr/>
          <p:nvPr/>
        </p:nvSpPr>
        <p:spPr>
          <a:xfrm flipH="1" rot="-2409494">
            <a:off x="11297360" y="-7733888"/>
            <a:ext cx="12856110" cy="10448511"/>
          </a:xfrm>
          <a:custGeom>
            <a:rect b="b" l="l" r="r" t="t"/>
            <a:pathLst>
              <a:path extrusionOk="0" h="10448511" w="12856110">
                <a:moveTo>
                  <a:pt x="12856110" y="0"/>
                </a:moveTo>
                <a:lnTo>
                  <a:pt x="0" y="0"/>
                </a:lnTo>
                <a:lnTo>
                  <a:pt x="0" y="10448511"/>
                </a:lnTo>
                <a:lnTo>
                  <a:pt x="12856110" y="10448511"/>
                </a:lnTo>
                <a:lnTo>
                  <a:pt x="1285611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2" name="Google Shape;182;p7"/>
          <p:cNvGrpSpPr/>
          <p:nvPr/>
        </p:nvGrpSpPr>
        <p:grpSpPr>
          <a:xfrm>
            <a:off x="1028700" y="1531003"/>
            <a:ext cx="7478082" cy="5942104"/>
            <a:chOff x="0" y="-95250"/>
            <a:chExt cx="9970777" cy="7922804"/>
          </a:xfrm>
        </p:grpSpPr>
        <p:sp>
          <p:nvSpPr>
            <p:cNvPr id="183" name="Google Shape;183;p7"/>
            <p:cNvSpPr txBox="1"/>
            <p:nvPr/>
          </p:nvSpPr>
          <p:spPr>
            <a:xfrm>
              <a:off x="0" y="-95250"/>
              <a:ext cx="9970777" cy="3524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84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Servicios ofrecidos</a:t>
              </a:r>
              <a:endParaRPr/>
            </a:p>
          </p:txBody>
        </p:sp>
        <p:sp>
          <p:nvSpPr>
            <p:cNvPr id="184" name="Google Shape;184;p7"/>
            <p:cNvSpPr txBox="1"/>
            <p:nvPr/>
          </p:nvSpPr>
          <p:spPr>
            <a:xfrm>
              <a:off x="0" y="3949609"/>
              <a:ext cx="9970777" cy="38779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 continuación se Describen los servicios ofrecidos, los cuales son directamente de interés Profesional. Como Propuesta de APT queremos desarrollar un Sistema que aporte a procesos Internos como el Área de Prevención  de Riesgos, al momento de Chequear el estado de documentación de cada trabajador a su cargo.</a:t>
              </a:r>
              <a:endParaRPr/>
            </a:p>
          </p:txBody>
        </p:sp>
      </p:grpSp>
      <p:sp>
        <p:nvSpPr>
          <p:cNvPr id="185" name="Google Shape;185;p7"/>
          <p:cNvSpPr txBox="1"/>
          <p:nvPr/>
        </p:nvSpPr>
        <p:spPr>
          <a:xfrm>
            <a:off x="9137958" y="1573866"/>
            <a:ext cx="812134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Planificación e Inicio del proyecto</a:t>
            </a:r>
            <a:endParaRPr/>
          </a:p>
        </p:txBody>
      </p:sp>
      <p:sp>
        <p:nvSpPr>
          <p:cNvPr id="186" name="Google Shape;186;p7"/>
          <p:cNvSpPr txBox="1"/>
          <p:nvPr/>
        </p:nvSpPr>
        <p:spPr>
          <a:xfrm>
            <a:off x="9137958" y="6615477"/>
            <a:ext cx="812134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Formular un plan de Pruebas para el proyecto</a:t>
            </a:r>
            <a:endParaRPr/>
          </a:p>
        </p:txBody>
      </p:sp>
      <p:sp>
        <p:nvSpPr>
          <p:cNvPr id="187" name="Google Shape;187;p7"/>
          <p:cNvSpPr txBox="1"/>
          <p:nvPr/>
        </p:nvSpPr>
        <p:spPr>
          <a:xfrm>
            <a:off x="9137958" y="4934940"/>
            <a:ext cx="812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Desarrollo e </a:t>
            </a:r>
            <a:r>
              <a:rPr lang="en-US"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Implementación</a:t>
            </a:r>
            <a:r>
              <a:rPr b="0" i="0" lang="en-US" sz="2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de API’s</a:t>
            </a:r>
            <a:endParaRPr/>
          </a:p>
        </p:txBody>
      </p:sp>
      <p:sp>
        <p:nvSpPr>
          <p:cNvPr id="188" name="Google Shape;188;p7"/>
          <p:cNvSpPr txBox="1"/>
          <p:nvPr/>
        </p:nvSpPr>
        <p:spPr>
          <a:xfrm>
            <a:off x="9137958" y="3254403"/>
            <a:ext cx="812134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Diseño y pruebas de Interfaces de usuario</a:t>
            </a:r>
            <a:endParaRPr/>
          </a:p>
        </p:txBody>
      </p:sp>
      <p:sp>
        <p:nvSpPr>
          <p:cNvPr id="189" name="Google Shape;189;p7"/>
          <p:cNvSpPr txBox="1"/>
          <p:nvPr/>
        </p:nvSpPr>
        <p:spPr>
          <a:xfrm>
            <a:off x="9137958" y="8296013"/>
            <a:ext cx="812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Mantención y Actualizaciones </a:t>
            </a:r>
            <a:r>
              <a:rPr lang="en-US"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Óptimas</a:t>
            </a:r>
            <a:r>
              <a:rPr b="0" i="0" lang="en-US" sz="2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0A29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"/>
          <p:cNvSpPr/>
          <p:nvPr/>
        </p:nvSpPr>
        <p:spPr>
          <a:xfrm rot="-3545119">
            <a:off x="13604405" y="5326250"/>
            <a:ext cx="9367190" cy="6335626"/>
          </a:xfrm>
          <a:custGeom>
            <a:rect b="b" l="l" r="r" t="t"/>
            <a:pathLst>
              <a:path extrusionOk="0" h="6335626" w="9367190">
                <a:moveTo>
                  <a:pt x="0" y="0"/>
                </a:moveTo>
                <a:lnTo>
                  <a:pt x="9367190" y="0"/>
                </a:lnTo>
                <a:lnTo>
                  <a:pt x="9367190" y="6335626"/>
                </a:lnTo>
                <a:lnTo>
                  <a:pt x="0" y="6335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8"/>
          <p:cNvSpPr/>
          <p:nvPr/>
        </p:nvSpPr>
        <p:spPr>
          <a:xfrm rot="6272769">
            <a:off x="3789676" y="-6005800"/>
            <a:ext cx="6996349" cy="8370428"/>
          </a:xfrm>
          <a:custGeom>
            <a:rect b="b" l="l" r="r" t="t"/>
            <a:pathLst>
              <a:path extrusionOk="0" h="8370428" w="6996349">
                <a:moveTo>
                  <a:pt x="0" y="0"/>
                </a:moveTo>
                <a:lnTo>
                  <a:pt x="6996349" y="0"/>
                </a:lnTo>
                <a:lnTo>
                  <a:pt x="6996349" y="8370428"/>
                </a:lnTo>
                <a:lnTo>
                  <a:pt x="0" y="8370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02959" t="-90570"/>
            </a:stretch>
          </a:blipFill>
          <a:ln>
            <a:noFill/>
          </a:ln>
        </p:spPr>
      </p:sp>
      <p:grpSp>
        <p:nvGrpSpPr>
          <p:cNvPr id="196" name="Google Shape;196;p8"/>
          <p:cNvGrpSpPr/>
          <p:nvPr/>
        </p:nvGrpSpPr>
        <p:grpSpPr>
          <a:xfrm>
            <a:off x="1345811" y="1591707"/>
            <a:ext cx="11586388" cy="8186452"/>
            <a:chOff x="0" y="-95250"/>
            <a:chExt cx="15448518" cy="10915269"/>
          </a:xfrm>
        </p:grpSpPr>
        <p:sp>
          <p:nvSpPr>
            <p:cNvPr id="197" name="Google Shape;197;p8"/>
            <p:cNvSpPr txBox="1"/>
            <p:nvPr/>
          </p:nvSpPr>
          <p:spPr>
            <a:xfrm>
              <a:off x="0" y="-95250"/>
              <a:ext cx="15448518" cy="3524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84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Metodología de Desarrollo </a:t>
              </a:r>
              <a:endParaRPr/>
            </a:p>
          </p:txBody>
        </p:sp>
        <p:sp>
          <p:nvSpPr>
            <p:cNvPr id="198" name="Google Shape;198;p8"/>
            <p:cNvSpPr txBox="1"/>
            <p:nvPr/>
          </p:nvSpPr>
          <p:spPr>
            <a:xfrm>
              <a:off x="0" y="4123119"/>
              <a:ext cx="15448500" cy="66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Se </a:t>
              </a:r>
              <a:r>
                <a:rPr lang="en-US" sz="24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emplea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la metodología</a:t>
              </a:r>
              <a:r>
                <a:rPr b="1" i="0" lang="en-US" sz="2400" u="none" cap="none" strike="noStrik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Incremental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porque permite construir el sistema en fases, asegurando que cada módulo sea funcional antes de avanzar al siguiente. Además se adapta </a:t>
              </a:r>
              <a:r>
                <a:rPr lang="en-US" sz="24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más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a las </a:t>
              </a:r>
              <a:r>
                <a:rPr lang="en-US" sz="24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prácticas</a:t>
              </a:r>
              <a:r>
                <a:rPr b="0" i="0" lang="en-US" sz="2400" u="none" cap="none" strike="noStrik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de trabajo de los integrantes.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Cada incremento incluirá:</a:t>
              </a:r>
              <a:endParaRPr/>
            </a:p>
            <a:p>
              <a:pPr indent="-259079" lvl="1" marL="51816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BM Plex Sans"/>
                <a:buAutoNum type="arabicPeriod"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Definición y análisis de requerimientos.</a:t>
              </a:r>
              <a:endParaRPr/>
            </a:p>
            <a:p>
              <a:pPr indent="-259079" lvl="1" marL="51816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BM Plex Sans"/>
                <a:buAutoNum type="arabicPeriod"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Diseño de arquitectura y base de datos.</a:t>
              </a:r>
              <a:endParaRPr/>
            </a:p>
            <a:p>
              <a:pPr indent="-259079" lvl="1" marL="51816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BM Plex Sans"/>
                <a:buAutoNum type="arabicPeriod"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Implementación del incremento.</a:t>
              </a:r>
              <a:endParaRPr/>
            </a:p>
            <a:p>
              <a:pPr indent="-259079" lvl="1" marL="51816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BM Plex Sans"/>
                <a:buAutoNum type="arabicPeriod"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Pruebas unitarias e integración.</a:t>
              </a:r>
              <a:endParaRPr/>
            </a:p>
            <a:p>
              <a:pPr indent="-259079" lvl="1" marL="51816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IBM Plex Sans"/>
                <a:buAutoNum type="arabicPeriod"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Validación del usuario y ajustes.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c3c22c494_0_3"/>
          <p:cNvSpPr/>
          <p:nvPr/>
        </p:nvSpPr>
        <p:spPr>
          <a:xfrm rot="10800000">
            <a:off x="-29437" y="-21007"/>
            <a:ext cx="18384975" cy="10329013"/>
          </a:xfrm>
          <a:custGeom>
            <a:rect b="b" l="l" r="r" t="t"/>
            <a:pathLst>
              <a:path extrusionOk="0" h="10329013" w="18384975">
                <a:moveTo>
                  <a:pt x="0" y="0"/>
                </a:moveTo>
                <a:lnTo>
                  <a:pt x="18384974" y="0"/>
                </a:lnTo>
                <a:lnTo>
                  <a:pt x="18384974" y="10329014"/>
                </a:lnTo>
                <a:lnTo>
                  <a:pt x="0" y="103290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g34c3c22c494_0_3"/>
          <p:cNvSpPr/>
          <p:nvPr/>
        </p:nvSpPr>
        <p:spPr>
          <a:xfrm flipH="1">
            <a:off x="-749804" y="5644135"/>
            <a:ext cx="13641572" cy="11086877"/>
          </a:xfrm>
          <a:custGeom>
            <a:rect b="b" l="l" r="r" t="t"/>
            <a:pathLst>
              <a:path extrusionOk="0" h="11086877" w="13641572">
                <a:moveTo>
                  <a:pt x="13641571" y="0"/>
                </a:moveTo>
                <a:lnTo>
                  <a:pt x="0" y="0"/>
                </a:lnTo>
                <a:lnTo>
                  <a:pt x="0" y="11086877"/>
                </a:lnTo>
                <a:lnTo>
                  <a:pt x="13641571" y="11086877"/>
                </a:lnTo>
                <a:lnTo>
                  <a:pt x="1364157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g34c3c22c494_0_3"/>
          <p:cNvSpPr/>
          <p:nvPr/>
        </p:nvSpPr>
        <p:spPr>
          <a:xfrm flipH="1" rot="-2408129">
            <a:off x="10802696" y="-6359156"/>
            <a:ext cx="12864143" cy="10455039"/>
          </a:xfrm>
          <a:custGeom>
            <a:rect b="b" l="l" r="r" t="t"/>
            <a:pathLst>
              <a:path extrusionOk="0" h="10448511" w="12856110">
                <a:moveTo>
                  <a:pt x="12856110" y="0"/>
                </a:moveTo>
                <a:lnTo>
                  <a:pt x="0" y="0"/>
                </a:lnTo>
                <a:lnTo>
                  <a:pt x="0" y="10448511"/>
                </a:lnTo>
                <a:lnTo>
                  <a:pt x="12856110" y="10448511"/>
                </a:lnTo>
                <a:lnTo>
                  <a:pt x="1285611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6" name="Google Shape;206;g34c3c22c494_0_3"/>
          <p:cNvGrpSpPr/>
          <p:nvPr/>
        </p:nvGrpSpPr>
        <p:grpSpPr>
          <a:xfrm>
            <a:off x="384898" y="1359325"/>
            <a:ext cx="6496973" cy="6644475"/>
            <a:chOff x="-872802" y="-324150"/>
            <a:chExt cx="9970800" cy="8859301"/>
          </a:xfrm>
        </p:grpSpPr>
        <p:sp>
          <p:nvSpPr>
            <p:cNvPr id="207" name="Google Shape;207;g34c3c22c494_0_3"/>
            <p:cNvSpPr txBox="1"/>
            <p:nvPr/>
          </p:nvSpPr>
          <p:spPr>
            <a:xfrm>
              <a:off x="-872802" y="-324150"/>
              <a:ext cx="9970800" cy="38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499">
                  <a:solidFill>
                    <a:srgbClr val="FFFFFF"/>
                  </a:solidFill>
                </a:rPr>
                <a:t>Arquitectura del sistema</a:t>
              </a:r>
              <a:endParaRPr/>
            </a:p>
          </p:txBody>
        </p:sp>
        <p:sp>
          <p:nvSpPr>
            <p:cNvPr id="208" name="Google Shape;208;g34c3c22c494_0_3"/>
            <p:cNvSpPr txBox="1"/>
            <p:nvPr/>
          </p:nvSpPr>
          <p:spPr>
            <a:xfrm>
              <a:off x="-392462" y="5284951"/>
              <a:ext cx="8834400" cy="3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SAFETRACK</a:t>
              </a:r>
              <a:r>
                <a:rPr lang="en-US" sz="24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se basa en una </a:t>
              </a:r>
              <a:r>
                <a:rPr b="1" lang="en-US" sz="24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arquitectura de tres capas (Three-Tier Architecture)</a:t>
              </a:r>
              <a:r>
                <a:rPr lang="en-US" sz="24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, un enfoque que permite desarrollar un sistema modular, escalable y de fácil mantenimiento.</a:t>
              </a:r>
              <a:endPara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209" name="Google Shape;209;g34c3c22c494_0_3"/>
          <p:cNvSpPr txBox="1"/>
          <p:nvPr/>
        </p:nvSpPr>
        <p:spPr>
          <a:xfrm>
            <a:off x="10195300" y="1359325"/>
            <a:ext cx="7646100" cy="86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en-US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Capa de Presentación (Frontend):</a:t>
            </a:r>
            <a:br>
              <a:rPr b="1" lang="en-US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Interfaz de usuario accesible desde navegadores web, enfocada en la usabilidad y experiencia del usuario según su rol asignado.</a:t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b="1" lang="en-US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Capa de Lógica de Negocio (Backend):</a:t>
            </a:r>
            <a:br>
              <a:rPr b="1" lang="en-US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Procesa las reglas del sistema, coordina las tareas entre los distintos módulos y gestiona la comunicación con la base de datos.</a:t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b="1" lang="en-US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Capa de Datos (Database):</a:t>
            </a:r>
            <a:br>
              <a:rPr b="1" lang="en-US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Responsable del almacenamiento seguro y estructurado de toda la información, como tareas, documentos, roles y registros de cumplimiento.</a:t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0" name="Google Shape;210;g34c3c22c494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0075" y="3369925"/>
            <a:ext cx="3211550" cy="48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34c3c22c494_0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157865">
            <a:off x="9950958" y="3487784"/>
            <a:ext cx="4286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34c3c22c494_0_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273897">
            <a:off x="9955728" y="5060888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34c3c22c494_0_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777857">
            <a:off x="9979547" y="6602610"/>
            <a:ext cx="371475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